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7" r:id="rId9"/>
    <p:sldId id="268" r:id="rId10"/>
    <p:sldId id="269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63" r:id="rId20"/>
  </p:sldIdLst>
  <p:sldSz cx="12192000" cy="6858000"/>
  <p:notesSz cx="6858000" cy="9144000"/>
  <p:embeddedFontLst>
    <p:embeddedFont>
      <p:font typeface="Inter" panose="020B0604020202020204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</p:embeddedFont>
    <p:embeddedFont>
      <p:font typeface="Plus Jakarta Sans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14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" name="Google Shape;4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5" name="Google Shape;6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_Title Slide">
  <p:cSld name="33_Title Slid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>
            <a:spLocks noGrp="1"/>
          </p:cNvSpPr>
          <p:nvPr>
            <p:ph type="pic" idx="2"/>
          </p:nvPr>
        </p:nvSpPr>
        <p:spPr>
          <a:xfrm>
            <a:off x="-1" y="549274"/>
            <a:ext cx="4995082" cy="575945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_Title Slide">
  <p:cSld name="34_Title Slid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>
            <a:spLocks noGrp="1"/>
          </p:cNvSpPr>
          <p:nvPr>
            <p:ph type="pic" idx="2"/>
          </p:nvPr>
        </p:nvSpPr>
        <p:spPr>
          <a:xfrm>
            <a:off x="6095999" y="1270000"/>
            <a:ext cx="6096001" cy="431958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>
            <a:spLocks noGrp="1"/>
          </p:cNvSpPr>
          <p:nvPr>
            <p:ph type="pic" idx="2"/>
          </p:nvPr>
        </p:nvSpPr>
        <p:spPr>
          <a:xfrm>
            <a:off x="1055687" y="1268413"/>
            <a:ext cx="4319586" cy="504031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Slide">
  <p:cSld name="25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8_Title Slide">
  <p:cSld name="28_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_Title Slide">
  <p:cSld name="29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_Title Slide">
  <p:cSld name="30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_Title Slide">
  <p:cSld name="31_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>
            <a:spLocks noGrp="1"/>
          </p:cNvSpPr>
          <p:nvPr>
            <p:ph type="pic" idx="2"/>
          </p:nvPr>
        </p:nvSpPr>
        <p:spPr>
          <a:xfrm>
            <a:off x="-1" y="0"/>
            <a:ext cx="9696450" cy="486886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/>
          <p:nvPr/>
        </p:nvSpPr>
        <p:spPr>
          <a:xfrm>
            <a:off x="6096000" y="3753134"/>
            <a:ext cx="6096000" cy="2555591"/>
          </a:xfrm>
          <a:prstGeom prst="rect">
            <a:avLst/>
          </a:prstGeom>
          <a:gradFill>
            <a:gsLst>
              <a:gs pos="0">
                <a:schemeClr val="accent2"/>
              </a:gs>
              <a:gs pos="96000">
                <a:srgbClr val="EA641A"/>
              </a:gs>
              <a:gs pos="100000">
                <a:srgbClr val="EA641A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23" name="Google Shape;23;p16"/>
          <p:cNvSpPr>
            <a:spLocks noGrp="1"/>
          </p:cNvSpPr>
          <p:nvPr>
            <p:ph type="pic" idx="2"/>
          </p:nvPr>
        </p:nvSpPr>
        <p:spPr>
          <a:xfrm>
            <a:off x="681672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4" name="Google Shape;24;p16"/>
          <p:cNvSpPr>
            <a:spLocks noGrp="1"/>
          </p:cNvSpPr>
          <p:nvPr>
            <p:ph type="pic" idx="3"/>
          </p:nvPr>
        </p:nvSpPr>
        <p:spPr>
          <a:xfrm>
            <a:off x="947601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4C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1"/>
          <p:cNvGrpSpPr/>
          <p:nvPr/>
        </p:nvGrpSpPr>
        <p:grpSpPr>
          <a:xfrm>
            <a:off x="894715" y="2675255"/>
            <a:ext cx="7223760" cy="941070"/>
            <a:chOff x="894442" y="2675335"/>
            <a:chExt cx="7570108" cy="940767"/>
          </a:xfrm>
        </p:grpSpPr>
        <p:sp>
          <p:nvSpPr>
            <p:cNvPr id="35" name="Google Shape;35;p1"/>
            <p:cNvSpPr/>
            <p:nvPr/>
          </p:nvSpPr>
          <p:spPr>
            <a:xfrm>
              <a:off x="894442" y="2675335"/>
              <a:ext cx="7570108" cy="45719"/>
            </a:xfrm>
            <a:prstGeom prst="rect">
              <a:avLst/>
            </a:prstGeom>
            <a:solidFill>
              <a:srgbClr val="A582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94442" y="3570383"/>
              <a:ext cx="7570108" cy="45719"/>
            </a:xfrm>
            <a:prstGeom prst="rect">
              <a:avLst/>
            </a:prstGeom>
            <a:solidFill>
              <a:srgbClr val="A582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</p:grpSp>
      <p:sp>
        <p:nvSpPr>
          <p:cNvPr id="37" name="Google Shape;37;p1"/>
          <p:cNvSpPr txBox="1"/>
          <p:nvPr/>
        </p:nvSpPr>
        <p:spPr>
          <a:xfrm>
            <a:off x="958071" y="4401380"/>
            <a:ext cx="2692725" cy="735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B.V.Sainath Reddy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R.Vishnu Vardhan Reddy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A.V.Chandrakanth Reddy</a:t>
            </a:r>
          </a:p>
        </p:txBody>
      </p:sp>
      <p:sp>
        <p:nvSpPr>
          <p:cNvPr id="38" name="Google Shape;38;p1"/>
          <p:cNvSpPr txBox="1"/>
          <p:nvPr/>
        </p:nvSpPr>
        <p:spPr>
          <a:xfrm>
            <a:off x="434411" y="6230138"/>
            <a:ext cx="478980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</p:txBody>
      </p:sp>
      <p:pic>
        <p:nvPicPr>
          <p:cNvPr id="39" name="Google Shape;39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F4A9E5-CCE1-F583-96F1-36C697473322}"/>
              </a:ext>
            </a:extLst>
          </p:cNvPr>
          <p:cNvSpPr txBox="1"/>
          <p:nvPr/>
        </p:nvSpPr>
        <p:spPr>
          <a:xfrm>
            <a:off x="-139949" y="2895688"/>
            <a:ext cx="92930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SzPts val="3200"/>
            </a:pPr>
            <a:r>
              <a:rPr lang="en-US" sz="24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INTEL (Intel Unnati Industrial Training 2025 - Slot 2)</a:t>
            </a:r>
            <a:endParaRPr lang="en-US" sz="2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frontend/ folder contains the React-based user interface for chat, file uploads, and microphone input.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software dependencies required to run the system are listed in requirements.txt.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46_18 P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00" y="2947035"/>
            <a:ext cx="8419465" cy="31743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AI Models Used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 </a:t>
            </a: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natural language question answering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the assistant uses the </a:t>
            </a: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Phi-2 model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from Microsoft, optimized using OpenVINO.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Tesseract OCR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is used to extract text from image inputs, such as textbook pages or handwritten notes.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</a:t>
            </a: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Google SpeechRecognition API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is used to transcribe spoken queries into text.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BLIP-2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is an optional model considered for future versions, which will handle visual question answering and image captioning.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</a:t>
            </a: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optimization allows these models to run smoothly on regular CPUs by reducing inference time.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52_05 P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7245" y="2254250"/>
            <a:ext cx="7456170" cy="36353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Open Vino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Use Cases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student can type a question like “What is photosynthesis?” and get an immediate answer from the assistant.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If a student prefers to speak, they can use the microphone to ask a question, which is transcribed and answered.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Students can upload a photo of a book page or classroom notes, and the assistant will extract the text and provide explanations.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 future versions, the assistant will be able to interpret labeled diagrams and answer related questions using visual models.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Performance Expectations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assistant is expected to respond to text-based questions in under two seconds on an average CPU system.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Voice input should be transcribed and answered within three seconds to maintain user engagement.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OCR module achieves around 90% accuracy when processing clean, printed images.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Each AI model, once optimized using OpenVINO, occupies less than 1 GB of storage space.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These performance levels make the assistant suitable for classroom computers and low-power devices.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55_03 P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4345" y="1927860"/>
            <a:ext cx="6163310" cy="40887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Future Enhancements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assistant will be enhanced to include webcam-based emotion and engagement detection to monitor students’ focus levels.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Real-time transcription of classroom lectures will be introduced to help students automatically capture notes.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Regional language support for Hindi, Tamil, Kannada, and other Indian languages will be added for inclusivity.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feedback system will be developed to allow students to rate the helpfulness of answers and view previous chats.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Open Vino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99858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Summary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This project brings together Natural Language Processing, Speech Recognition, and Computer Vision into one assistant.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use of OpenVINO ensures that AI models run with minimal latency even on standard classroom hardware.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system provides a smart, responsive, and inclusive learning experience for students.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Teachers benefit by reducing their workload and focusing more on higher-level student needs.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Educational AI Assistant is a powerful example of how optimized AI can be used in real-world educational settings.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References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Documentation: https://docs.openvino.ai/latest/index.html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Microsoft Phi-2 Model Card: https://huggingface.co/microsoft/phi-2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Tesseract OCR GitHub: https://github.com/tesseract-ocr/tesseract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Google SpeechRecognition API: https://pypi.org/project/SpeechRecognition/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BLIP-2 on HuggingFace: https://huggingface.co/docs/transformers/model_doc/blip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 txBox="1"/>
          <p:nvPr/>
        </p:nvSpPr>
        <p:spPr>
          <a:xfrm>
            <a:off x="707572" y="3001566"/>
            <a:ext cx="470625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 panose="020B0604020202020204"/>
              <a:buNone/>
            </a:pPr>
            <a:r>
              <a:rPr lang="en-US" sz="5000" b="1" i="0" u="none" strike="noStrike" cap="none">
                <a:solidFill>
                  <a:srgbClr val="00736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12" name="Google Shape;112;p5"/>
          <p:cNvSpPr/>
          <p:nvPr/>
        </p:nvSpPr>
        <p:spPr>
          <a:xfrm>
            <a:off x="10692817" y="360212"/>
            <a:ext cx="284482" cy="28448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023672"/>
              </a:solidFill>
              <a:latin typeface="Play" panose="00000500000000000000"/>
              <a:ea typeface="Play" panose="00000500000000000000"/>
              <a:cs typeface="Play" panose="00000500000000000000"/>
              <a:sym typeface="Play" panose="00000500000000000000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10755442" y="423468"/>
            <a:ext cx="159232" cy="157970"/>
          </a:xfrm>
          <a:custGeom>
            <a:avLst/>
            <a:gdLst/>
            <a:ahLst/>
            <a:cxnLst/>
            <a:rect l="l" t="t" r="r" b="b"/>
            <a:pathLst>
              <a:path w="444" h="443" extrusionOk="0">
                <a:moveTo>
                  <a:pt x="257" y="257"/>
                </a:moveTo>
                <a:lnTo>
                  <a:pt x="257" y="257"/>
                </a:lnTo>
                <a:cubicBezTo>
                  <a:pt x="222" y="292"/>
                  <a:pt x="177" y="327"/>
                  <a:pt x="160" y="310"/>
                </a:cubicBezTo>
                <a:cubicBezTo>
                  <a:pt x="133" y="283"/>
                  <a:pt x="115" y="265"/>
                  <a:pt x="62" y="310"/>
                </a:cubicBezTo>
                <a:cubicBezTo>
                  <a:pt x="0" y="354"/>
                  <a:pt x="44" y="389"/>
                  <a:pt x="71" y="407"/>
                </a:cubicBezTo>
                <a:cubicBezTo>
                  <a:pt x="97" y="442"/>
                  <a:pt x="204" y="416"/>
                  <a:pt x="310" y="310"/>
                </a:cubicBezTo>
                <a:cubicBezTo>
                  <a:pt x="416" y="204"/>
                  <a:pt x="443" y="97"/>
                  <a:pt x="416" y="61"/>
                </a:cubicBezTo>
                <a:cubicBezTo>
                  <a:pt x="390" y="35"/>
                  <a:pt x="363" y="0"/>
                  <a:pt x="319" y="53"/>
                </a:cubicBezTo>
                <a:cubicBezTo>
                  <a:pt x="275" y="106"/>
                  <a:pt x="293" y="123"/>
                  <a:pt x="319" y="151"/>
                </a:cubicBezTo>
                <a:cubicBezTo>
                  <a:pt x="337" y="167"/>
                  <a:pt x="302" y="212"/>
                  <a:pt x="257" y="257"/>
                </a:cubicBezTo>
              </a:path>
            </a:pathLst>
          </a:custGeom>
          <a:solidFill>
            <a:srgbClr val="017069"/>
          </a:solidFill>
          <a:ln>
            <a:noFill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023672"/>
              </a:solidFill>
              <a:latin typeface="Play" panose="00000500000000000000"/>
              <a:ea typeface="Play" panose="00000500000000000000"/>
              <a:cs typeface="Play" panose="00000500000000000000"/>
              <a:sym typeface="Play" panose="00000500000000000000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11108103" y="360212"/>
            <a:ext cx="284482" cy="28448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023672"/>
              </a:solidFill>
              <a:latin typeface="Play" panose="00000500000000000000"/>
              <a:ea typeface="Play" panose="00000500000000000000"/>
              <a:cs typeface="Play" panose="00000500000000000000"/>
              <a:sym typeface="Play" panose="00000500000000000000"/>
            </a:endParaRPr>
          </a:p>
        </p:txBody>
      </p:sp>
      <p:sp>
        <p:nvSpPr>
          <p:cNvPr id="115" name="Google Shape;115;p5"/>
          <p:cNvSpPr/>
          <p:nvPr/>
        </p:nvSpPr>
        <p:spPr>
          <a:xfrm>
            <a:off x="11173901" y="455187"/>
            <a:ext cx="152886" cy="94532"/>
          </a:xfrm>
          <a:custGeom>
            <a:avLst/>
            <a:gdLst/>
            <a:ahLst/>
            <a:cxnLst/>
            <a:rect l="l" t="t" r="r" b="b"/>
            <a:pathLst>
              <a:path w="461" h="285" extrusionOk="0">
                <a:moveTo>
                  <a:pt x="18" y="27"/>
                </a:moveTo>
                <a:lnTo>
                  <a:pt x="18" y="27"/>
                </a:lnTo>
                <a:cubicBezTo>
                  <a:pt x="35" y="35"/>
                  <a:pt x="203" y="125"/>
                  <a:pt x="203" y="125"/>
                </a:cubicBezTo>
                <a:cubicBezTo>
                  <a:pt x="212" y="133"/>
                  <a:pt x="221" y="133"/>
                  <a:pt x="231" y="133"/>
                </a:cubicBezTo>
                <a:cubicBezTo>
                  <a:pt x="239" y="133"/>
                  <a:pt x="248" y="133"/>
                  <a:pt x="248" y="125"/>
                </a:cubicBezTo>
                <a:cubicBezTo>
                  <a:pt x="256" y="125"/>
                  <a:pt x="425" y="35"/>
                  <a:pt x="434" y="27"/>
                </a:cubicBezTo>
                <a:cubicBezTo>
                  <a:pt x="452" y="18"/>
                  <a:pt x="460" y="0"/>
                  <a:pt x="443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0" y="0"/>
                  <a:pt x="9" y="18"/>
                  <a:pt x="18" y="27"/>
                </a:cubicBezTo>
                <a:close/>
                <a:moveTo>
                  <a:pt x="443" y="80"/>
                </a:moveTo>
                <a:lnTo>
                  <a:pt x="443" y="80"/>
                </a:lnTo>
                <a:cubicBezTo>
                  <a:pt x="434" y="80"/>
                  <a:pt x="256" y="169"/>
                  <a:pt x="248" y="178"/>
                </a:cubicBezTo>
                <a:cubicBezTo>
                  <a:pt x="248" y="178"/>
                  <a:pt x="239" y="178"/>
                  <a:pt x="231" y="178"/>
                </a:cubicBezTo>
                <a:cubicBezTo>
                  <a:pt x="221" y="178"/>
                  <a:pt x="212" y="178"/>
                  <a:pt x="203" y="178"/>
                </a:cubicBezTo>
                <a:cubicBezTo>
                  <a:pt x="194" y="169"/>
                  <a:pt x="27" y="80"/>
                  <a:pt x="18" y="80"/>
                </a:cubicBezTo>
                <a:cubicBezTo>
                  <a:pt x="9" y="72"/>
                  <a:pt x="9" y="80"/>
                  <a:pt x="9" y="80"/>
                </a:cubicBezTo>
                <a:cubicBezTo>
                  <a:pt x="9" y="88"/>
                  <a:pt x="9" y="266"/>
                  <a:pt x="9" y="266"/>
                </a:cubicBezTo>
                <a:cubicBezTo>
                  <a:pt x="9" y="275"/>
                  <a:pt x="18" y="284"/>
                  <a:pt x="35" y="284"/>
                </a:cubicBezTo>
                <a:cubicBezTo>
                  <a:pt x="425" y="284"/>
                  <a:pt x="425" y="284"/>
                  <a:pt x="425" y="284"/>
                </a:cubicBezTo>
                <a:cubicBezTo>
                  <a:pt x="443" y="284"/>
                  <a:pt x="452" y="275"/>
                  <a:pt x="452" y="266"/>
                </a:cubicBezTo>
                <a:cubicBezTo>
                  <a:pt x="452" y="266"/>
                  <a:pt x="452" y="88"/>
                  <a:pt x="452" y="80"/>
                </a:cubicBezTo>
                <a:cubicBezTo>
                  <a:pt x="452" y="80"/>
                  <a:pt x="452" y="72"/>
                  <a:pt x="443" y="80"/>
                </a:cubicBezTo>
                <a:close/>
              </a:path>
            </a:pathLst>
          </a:custGeom>
          <a:solidFill>
            <a:srgbClr val="017069"/>
          </a:solidFill>
          <a:ln>
            <a:noFill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023672"/>
              </a:solidFill>
              <a:latin typeface="Play" panose="00000500000000000000"/>
              <a:ea typeface="Play" panose="00000500000000000000"/>
              <a:cs typeface="Play" panose="00000500000000000000"/>
              <a:sym typeface="Play" panose="00000500000000000000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11523389" y="360212"/>
            <a:ext cx="284482" cy="28448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023672"/>
              </a:solidFill>
              <a:latin typeface="Play" panose="00000500000000000000"/>
              <a:ea typeface="Play" panose="00000500000000000000"/>
              <a:cs typeface="Play" panose="00000500000000000000"/>
              <a:sym typeface="Play" panose="00000500000000000000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11624228" y="414630"/>
            <a:ext cx="82804" cy="175646"/>
          </a:xfrm>
          <a:custGeom>
            <a:avLst/>
            <a:gdLst/>
            <a:ahLst/>
            <a:cxnLst/>
            <a:rect l="l" t="t" r="r" b="b"/>
            <a:pathLst>
              <a:path w="232" h="498" extrusionOk="0">
                <a:moveTo>
                  <a:pt x="178" y="0"/>
                </a:moveTo>
                <a:lnTo>
                  <a:pt x="178" y="0"/>
                </a:lnTo>
                <a:cubicBezTo>
                  <a:pt x="213" y="0"/>
                  <a:pt x="222" y="27"/>
                  <a:pt x="222" y="53"/>
                </a:cubicBezTo>
                <a:cubicBezTo>
                  <a:pt x="222" y="80"/>
                  <a:pt x="196" y="115"/>
                  <a:pt x="160" y="115"/>
                </a:cubicBezTo>
                <a:cubicBezTo>
                  <a:pt x="125" y="115"/>
                  <a:pt x="107" y="97"/>
                  <a:pt x="107" y="62"/>
                </a:cubicBezTo>
                <a:cubicBezTo>
                  <a:pt x="107" y="35"/>
                  <a:pt x="134" y="0"/>
                  <a:pt x="178" y="0"/>
                </a:cubicBezTo>
                <a:close/>
                <a:moveTo>
                  <a:pt x="72" y="497"/>
                </a:moveTo>
                <a:lnTo>
                  <a:pt x="72" y="497"/>
                </a:lnTo>
                <a:cubicBezTo>
                  <a:pt x="45" y="497"/>
                  <a:pt x="28" y="478"/>
                  <a:pt x="45" y="407"/>
                </a:cubicBezTo>
                <a:cubicBezTo>
                  <a:pt x="81" y="284"/>
                  <a:pt x="81" y="284"/>
                  <a:pt x="81" y="284"/>
                </a:cubicBezTo>
                <a:cubicBezTo>
                  <a:pt x="81" y="266"/>
                  <a:pt x="81" y="257"/>
                  <a:pt x="81" y="257"/>
                </a:cubicBezTo>
                <a:cubicBezTo>
                  <a:pt x="72" y="257"/>
                  <a:pt x="37" y="275"/>
                  <a:pt x="19" y="284"/>
                </a:cubicBezTo>
                <a:cubicBezTo>
                  <a:pt x="0" y="266"/>
                  <a:pt x="0" y="266"/>
                  <a:pt x="0" y="266"/>
                </a:cubicBezTo>
                <a:cubicBezTo>
                  <a:pt x="63" y="213"/>
                  <a:pt x="143" y="178"/>
                  <a:pt x="169" y="178"/>
                </a:cubicBezTo>
                <a:cubicBezTo>
                  <a:pt x="196" y="178"/>
                  <a:pt x="205" y="213"/>
                  <a:pt x="187" y="257"/>
                </a:cubicBezTo>
                <a:cubicBezTo>
                  <a:pt x="151" y="390"/>
                  <a:pt x="151" y="390"/>
                  <a:pt x="151" y="390"/>
                </a:cubicBezTo>
                <a:cubicBezTo>
                  <a:pt x="151" y="416"/>
                  <a:pt x="151" y="425"/>
                  <a:pt x="160" y="425"/>
                </a:cubicBezTo>
                <a:cubicBezTo>
                  <a:pt x="160" y="425"/>
                  <a:pt x="187" y="407"/>
                  <a:pt x="213" y="390"/>
                </a:cubicBezTo>
                <a:cubicBezTo>
                  <a:pt x="231" y="407"/>
                  <a:pt x="231" y="407"/>
                  <a:pt x="231" y="407"/>
                </a:cubicBezTo>
                <a:cubicBezTo>
                  <a:pt x="169" y="478"/>
                  <a:pt x="98" y="497"/>
                  <a:pt x="72" y="497"/>
                </a:cubicBezTo>
                <a:close/>
              </a:path>
            </a:pathLst>
          </a:custGeom>
          <a:solidFill>
            <a:srgbClr val="017069"/>
          </a:solidFill>
          <a:ln>
            <a:noFill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023672"/>
              </a:solidFill>
              <a:latin typeface="Play" panose="00000500000000000000"/>
              <a:ea typeface="Play" panose="00000500000000000000"/>
              <a:cs typeface="Play" panose="00000500000000000000"/>
              <a:sym typeface="Play" panose="00000500000000000000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783772" y="2945605"/>
            <a:ext cx="899884" cy="52507"/>
          </a:xfrm>
          <a:prstGeom prst="rect">
            <a:avLst/>
          </a:prstGeom>
          <a:solidFill>
            <a:srgbClr val="A5825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9" name="Google Shape;119;p5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120" name="Google Shape;120;p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/>
          <p:nvPr/>
        </p:nvSpPr>
        <p:spPr>
          <a:xfrm>
            <a:off x="3288299" y="285268"/>
            <a:ext cx="47898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i="0" u="none" strike="noStrike" cap="none">
                <a:solidFill>
                  <a:srgbClr val="00736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Abstract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46" name="Google Shape;46;p19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47" name="Google Shape;47;p1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9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9" name="Google Shape;49;p19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" name="Google Shape;50;p19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1" name="Google Shape;51;p19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Educational AI Assistant is a smart, multimodal system that can understand and respond to queries in the form of text, voice, or image.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uses optimized AI models to process inputs in real time, making it useful for dynamic learning environments.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helps reduce the computational load, allowing the system to run efficiently on devices without high-end GPUs.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assistant is suitable for use in classrooms where only basic desktop or laptop systems are available.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US" sz="16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US" sz="16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1"/>
          <p:cNvSpPr txBox="1"/>
          <p:nvPr/>
        </p:nvSpPr>
        <p:spPr>
          <a:xfrm>
            <a:off x="1129030" y="401320"/>
            <a:ext cx="969645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i="0" u="none" strike="noStrike" cap="none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i="0" u="none" strike="noStrike" cap="none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Times New Roman" panose="02020603050405020304" charset="0"/>
              <a:ea typeface="Inter" panose="02000503000000020004"/>
              <a:cs typeface="Times New Roman" panose="02020603050405020304" charset="0"/>
              <a:sym typeface="Inter" panose="02000503000000020004"/>
            </a:endParaRPr>
          </a:p>
        </p:txBody>
      </p:sp>
      <p:sp>
        <p:nvSpPr>
          <p:cNvPr id="68" name="Google Shape;68;p21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69" name="Google Shape;69;p2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21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1" name="Google Shape;71;p21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" name="Google Shape;72;p21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3" name="Google Shape;73;p21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Introduction :</a:t>
            </a: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Artificial Intelligence is increasingly being integrated into the education sector to support smarter and more personalized learning.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Traditional classroom settings do not always allow for individual attention, especially in large groups.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This AI assistant fills that gap by acting as a digital tutor that is available to answer questions at any time.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accepts natural queries through typing, speaking, or uploading content, which improves accessibility for different learning styles.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system enhances teacher-student interactions while reducing repetitive workload on instructors.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31_03 P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4990" y="1938020"/>
            <a:ext cx="5763895" cy="38423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1050925" y="344170"/>
            <a:ext cx="985266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90" name="Google Shape;90;p23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91" name="Google Shape;91;p2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3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3" name="Google Shape;93;p23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4" name="Google Shape;94;p23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5" name="Google Shape;95;p23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Objectives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project aims to develop a user-friendly assistant that can assist students in real time during their studies.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supports inputs in three modes: typed text, voice-based questions, and image uploads such as textbook photos or notes.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backend is designed using Flask to manage API routes and request handling efficiently.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AI models are optimized using Intel’s OpenVINO toolkit to ensure fast response times without GPU dependency.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/>
          <p:nvPr/>
        </p:nvSpPr>
        <p:spPr>
          <a:xfrm>
            <a:off x="812165" y="250825"/>
            <a:ext cx="1025017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01" name="Google Shape;101;p24"/>
          <p:cNvSpPr txBox="1"/>
          <p:nvPr/>
        </p:nvSpPr>
        <p:spPr>
          <a:xfrm>
            <a:off x="126298" y="6356992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102" name="Google Shape;102;p2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4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4" name="Google Shape;104;p24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5" name="Google Shape;105;p24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6" name="Google Shape;106;p24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solution is intended to work on low-cost devices, including regular classroom PCs and laptops.</a:t>
            </a: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Future enhancements like emotion detection and multilingual support are also considered in the system's design.</a:t>
            </a:r>
            <a:r>
              <a:rPr 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38_11 P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860" y="3218180"/>
            <a:ext cx="7896225" cy="29476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System Architecture :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system architecture includes a frontend interface built using React, which serves as the user interaction layer.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Flask-based backend is responsible for routing the inputs to the appropriate AI model depending on the input type.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When a user types a question, it is processed by a language model such as Phi-2 for answer generation.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When a user uploads an image, it is processed by an OCR engine like Tesseract to extract text.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If a user speaks a query, the voice input is transcribed using Google’s SpeechRecognition API.</a:t>
            </a: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output is then passed back to the user through the frontend, completing the interaction loop.</a:t>
            </a: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ensures that all model inferences happen quickly and efficiently on CPU-based machines.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79" name="Google Shape;79;p22"/>
          <p:cNvSpPr txBox="1"/>
          <p:nvPr/>
        </p:nvSpPr>
        <p:spPr>
          <a:xfrm>
            <a:off x="434411" y="6230138"/>
            <a:ext cx="478980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Dept of Computer Science &amp; Engineering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endParaRPr sz="1800" b="0" i="0" u="none" strike="noStrike" cap="none">
              <a:solidFill>
                <a:srgbClr val="7F7F7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80" name="Google Shape;80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657588" y="5780138"/>
            <a:ext cx="2100001" cy="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Module Breakdown :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app.py is the main Python file that runs the Flask server and handles routes for text, voice, and OCR queries.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model_utils.py loads the OpenVINO-optimized models and handles inference logic for each supported task.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uploads/ folder is used to store temporary files like uploaded images or audio clips.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optimized models are stored in the models/ directory in OpenVINO’s Intermediate Representation (IR) format.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Custom 77">
      <a:dk1>
        <a:srgbClr val="282828"/>
      </a:dk1>
      <a:lt1>
        <a:srgbClr val="FFFFFF"/>
      </a:lt1>
      <a:dk2>
        <a:srgbClr val="282828"/>
      </a:dk2>
      <a:lt2>
        <a:srgbClr val="FAFAFA"/>
      </a:lt2>
      <a:accent1>
        <a:srgbClr val="FFC639"/>
      </a:accent1>
      <a:accent2>
        <a:srgbClr val="F29B6B"/>
      </a:accent2>
      <a:accent3>
        <a:srgbClr val="CCD4FB"/>
      </a:accent3>
      <a:accent4>
        <a:srgbClr val="2B7158"/>
      </a:accent4>
      <a:accent5>
        <a:srgbClr val="456AB8"/>
      </a:accent5>
      <a:accent6>
        <a:srgbClr val="36383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1271</Words>
  <Application>Microsoft Office PowerPoint</Application>
  <PresentationFormat>Widescreen</PresentationFormat>
  <Paragraphs>155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Inter</vt:lpstr>
      <vt:lpstr>Play</vt:lpstr>
      <vt:lpstr>Arial</vt:lpstr>
      <vt:lpstr>Calibri</vt:lpstr>
      <vt:lpstr>Plus Jakarta Sans</vt:lpstr>
      <vt:lpstr>Open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GITAM</dc:creator>
  <cp:lastModifiedBy>Sainath Reddy</cp:lastModifiedBy>
  <cp:revision>3</cp:revision>
  <dcterms:created xsi:type="dcterms:W3CDTF">2022-05-23T07:15:00Z</dcterms:created>
  <dcterms:modified xsi:type="dcterms:W3CDTF">2025-07-10T18:40:53Z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C3DE5105F5174A0FA22709D3B76A0482_13</vt:lpwstr>
  </property>
  <property fmtid="{D5CDD505-2E9C-101B-9397-08002B2CF9AE}" pid="3" name="KSOProductBuildVer">
    <vt:lpwstr>1033-12.2.0.21931</vt:lpwstr>
  </property>
</Properties>
</file>